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Barlow" panose="00000500000000000000" pitchFamily="2" charset="0"/>
      <p:regular r:id="rId13"/>
      <p:bold r:id="rId14"/>
    </p:embeddedFont>
    <p:embeddedFont>
      <p:font typeface="Montserrat" panose="00000500000000000000" pitchFamily="2" charset="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6" d="100"/>
          <a:sy n="66" d="100"/>
        </p:scale>
        <p:origin x="67" y="30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13878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1638419"/>
            <a:ext cx="7627382" cy="39343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700"/>
              </a:lnSpc>
              <a:buNone/>
            </a:pPr>
            <a:r>
              <a:rPr lang="en-US" sz="6150" b="1" dirty="0">
                <a:solidFill>
                  <a:srgbClr val="7068F4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Human Activity Recognition: A Comprehensive Introduction</a:t>
            </a:r>
            <a:endParaRPr lang="en-US" sz="6150" dirty="0"/>
          </a:p>
        </p:txBody>
      </p:sp>
      <p:sp>
        <p:nvSpPr>
          <p:cNvPr id="4" name="Text 1"/>
          <p:cNvSpPr/>
          <p:nvPr/>
        </p:nvSpPr>
        <p:spPr>
          <a:xfrm>
            <a:off x="6244709" y="5897642"/>
            <a:ext cx="76273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Human activity recognition (HAR) is the process of identifying and understanding human actions and behaviors using sensor data.</a:t>
            </a:r>
            <a:endParaRPr lang="en-US" sz="17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A5CEDB9-8B8A-94D4-BFCB-C644199322F1}"/>
              </a:ext>
            </a:extLst>
          </p:cNvPr>
          <p:cNvSpPr/>
          <p:nvPr/>
        </p:nvSpPr>
        <p:spPr>
          <a:xfrm>
            <a:off x="6244709" y="6743700"/>
            <a:ext cx="3273136" cy="1371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>
                <a:solidFill>
                  <a:schemeClr val="tx1"/>
                </a:solidFill>
                <a:latin typeface="Montserrat" panose="00000500000000000000" pitchFamily="2" charset="0"/>
              </a:rPr>
              <a:t>A.Dhanush</a:t>
            </a:r>
            <a:r>
              <a:rPr lang="en-IN" dirty="0">
                <a:solidFill>
                  <a:schemeClr val="tx1"/>
                </a:solidFill>
                <a:latin typeface="Montserrat" panose="00000500000000000000" pitchFamily="2" charset="0"/>
              </a:rPr>
              <a:t>(192210588)</a:t>
            </a:r>
          </a:p>
          <a:p>
            <a:pPr algn="ctr"/>
            <a:r>
              <a:rPr lang="en-IN" dirty="0" err="1">
                <a:solidFill>
                  <a:schemeClr val="tx1"/>
                </a:solidFill>
                <a:latin typeface="Montserrat" panose="00000500000000000000" pitchFamily="2" charset="0"/>
              </a:rPr>
              <a:t>B.Prudhvi</a:t>
            </a:r>
            <a:r>
              <a:rPr lang="en-IN" dirty="0">
                <a:solidFill>
                  <a:schemeClr val="tx1"/>
                </a:solidFill>
                <a:latin typeface="Montserrat" panose="00000500000000000000" pitchFamily="2" charset="0"/>
              </a:rPr>
              <a:t>(192210619)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719376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Conclusion and Future Directions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58309" y="2469713"/>
            <a:ext cx="7627382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HAR has made significant progress, driven by advancements in ML and sensor technology. Future directions include improving accuracy, robustness, and privacy considerations.</a:t>
            </a:r>
            <a:endParaRPr lang="en-US" sz="1700" dirty="0"/>
          </a:p>
        </p:txBody>
      </p:sp>
      <p:sp>
        <p:nvSpPr>
          <p:cNvPr id="5" name="Shape 2"/>
          <p:cNvSpPr/>
          <p:nvPr/>
        </p:nvSpPr>
        <p:spPr>
          <a:xfrm>
            <a:off x="758309" y="3997285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EEEFF5"/>
          </a:solidFill>
          <a:ln/>
          <a:effectLst>
            <a:outerShdw blurRad="53340" dist="26670" dir="13500000" algn="bl" rotWithShape="0">
              <a:srgbClr val="FFFFFF">
                <a:alpha val="70000"/>
              </a:srgbClr>
            </a:outerShdw>
          </a:effectLst>
        </p:spPr>
      </p:sp>
      <p:sp>
        <p:nvSpPr>
          <p:cNvPr id="6" name="Text 3"/>
          <p:cNvSpPr/>
          <p:nvPr/>
        </p:nvSpPr>
        <p:spPr>
          <a:xfrm>
            <a:off x="941427" y="4069913"/>
            <a:ext cx="121087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7252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1</a:t>
            </a:r>
            <a:endParaRPr lang="en-US" sz="2650" dirty="0"/>
          </a:p>
        </p:txBody>
      </p:sp>
      <p:sp>
        <p:nvSpPr>
          <p:cNvPr id="7" name="Text 4"/>
          <p:cNvSpPr/>
          <p:nvPr/>
        </p:nvSpPr>
        <p:spPr>
          <a:xfrm>
            <a:off x="1462326" y="3997285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Improving Accuracy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1462326" y="4483418"/>
            <a:ext cx="3001447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Developing more sophisticated ML models and utilizing more diverse sensor data.</a:t>
            </a:r>
            <a:endParaRPr lang="en-US" sz="1700" dirty="0"/>
          </a:p>
        </p:txBody>
      </p:sp>
      <p:sp>
        <p:nvSpPr>
          <p:cNvPr id="9" name="Shape 6"/>
          <p:cNvSpPr/>
          <p:nvPr/>
        </p:nvSpPr>
        <p:spPr>
          <a:xfrm>
            <a:off x="4680347" y="3997285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EEEFF5"/>
          </a:solidFill>
          <a:ln/>
          <a:effectLst>
            <a:outerShdw blurRad="53340" dist="26670" dir="13500000" algn="bl" rotWithShape="0">
              <a:srgbClr val="FFFFFF">
                <a:alpha val="70000"/>
              </a:srgbClr>
            </a:outerShdw>
          </a:effectLst>
        </p:spPr>
      </p:sp>
      <p:sp>
        <p:nvSpPr>
          <p:cNvPr id="10" name="Text 7"/>
          <p:cNvSpPr/>
          <p:nvPr/>
        </p:nvSpPr>
        <p:spPr>
          <a:xfrm>
            <a:off x="4828223" y="4069913"/>
            <a:ext cx="191572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7252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2</a:t>
            </a:r>
            <a:endParaRPr lang="en-US" sz="2650" dirty="0"/>
          </a:p>
        </p:txBody>
      </p:sp>
      <p:sp>
        <p:nvSpPr>
          <p:cNvPr id="11" name="Text 8"/>
          <p:cNvSpPr/>
          <p:nvPr/>
        </p:nvSpPr>
        <p:spPr>
          <a:xfrm>
            <a:off x="5384363" y="3997285"/>
            <a:ext cx="2873216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Enhancing Robustness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5384363" y="4483418"/>
            <a:ext cx="3001447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Addressing challenges related to noise, outliers, and variations in human behavior.</a:t>
            </a:r>
            <a:endParaRPr lang="en-US" sz="1700" dirty="0"/>
          </a:p>
        </p:txBody>
      </p:sp>
      <p:sp>
        <p:nvSpPr>
          <p:cNvPr id="13" name="Shape 10"/>
          <p:cNvSpPr/>
          <p:nvPr/>
        </p:nvSpPr>
        <p:spPr>
          <a:xfrm>
            <a:off x="758309" y="6330553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EEEFF5"/>
          </a:solidFill>
          <a:ln/>
          <a:effectLst>
            <a:outerShdw blurRad="53340" dist="26670" dir="13500000" algn="bl" rotWithShape="0">
              <a:srgbClr val="FFFFFF">
                <a:alpha val="70000"/>
              </a:srgbClr>
            </a:outerShdw>
          </a:effectLst>
        </p:spPr>
      </p:sp>
      <p:sp>
        <p:nvSpPr>
          <p:cNvPr id="14" name="Text 11"/>
          <p:cNvSpPr/>
          <p:nvPr/>
        </p:nvSpPr>
        <p:spPr>
          <a:xfrm>
            <a:off x="909638" y="6403181"/>
            <a:ext cx="184666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7252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3</a:t>
            </a:r>
            <a:endParaRPr lang="en-US" sz="2650" dirty="0"/>
          </a:p>
        </p:txBody>
      </p:sp>
      <p:sp>
        <p:nvSpPr>
          <p:cNvPr id="15" name="Text 12"/>
          <p:cNvSpPr/>
          <p:nvPr/>
        </p:nvSpPr>
        <p:spPr>
          <a:xfrm>
            <a:off x="1462326" y="6330553"/>
            <a:ext cx="2907149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Privacy Considerations</a:t>
            </a:r>
            <a:endParaRPr lang="en-US" sz="2200" dirty="0"/>
          </a:p>
        </p:txBody>
      </p:sp>
      <p:sp>
        <p:nvSpPr>
          <p:cNvPr id="16" name="Text 13"/>
          <p:cNvSpPr/>
          <p:nvPr/>
        </p:nvSpPr>
        <p:spPr>
          <a:xfrm>
            <a:off x="1462326" y="6816685"/>
            <a:ext cx="6923365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Developing privacy-preserving techniques to protect sensitive user data and ensure ethical data collection.</a:t>
            </a:r>
            <a:endParaRPr lang="en-US" sz="17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75772" y="698897"/>
            <a:ext cx="7765256" cy="12956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100"/>
              </a:lnSpc>
              <a:buNone/>
            </a:pPr>
            <a:r>
              <a:rPr lang="en-US" sz="4050" b="1" dirty="0">
                <a:solidFill>
                  <a:srgbClr val="7068F4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Importance of Human Activity Recognition</a:t>
            </a:r>
            <a:endParaRPr lang="en-US" sz="4050" dirty="0"/>
          </a:p>
        </p:txBody>
      </p:sp>
      <p:sp>
        <p:nvSpPr>
          <p:cNvPr id="4" name="Text 1"/>
          <p:cNvSpPr/>
          <p:nvPr/>
        </p:nvSpPr>
        <p:spPr>
          <a:xfrm>
            <a:off x="6175772" y="2289929"/>
            <a:ext cx="7765256" cy="630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HAR plays a crucial role in various applications, including healthcare, fitness, smart homes, and security.</a:t>
            </a:r>
            <a:endParaRPr lang="en-US" sz="1550" dirty="0"/>
          </a:p>
        </p:txBody>
      </p:sp>
      <p:sp>
        <p:nvSpPr>
          <p:cNvPr id="5" name="Shape 2"/>
          <p:cNvSpPr/>
          <p:nvPr/>
        </p:nvSpPr>
        <p:spPr>
          <a:xfrm>
            <a:off x="6175772" y="3141583"/>
            <a:ext cx="3784163" cy="2096095"/>
          </a:xfrm>
          <a:prstGeom prst="roundRect">
            <a:avLst>
              <a:gd name="adj" fmla="val 8457"/>
            </a:avLst>
          </a:prstGeom>
          <a:solidFill>
            <a:srgbClr val="EEEFF5"/>
          </a:solidFill>
          <a:ln/>
          <a:effectLst>
            <a:outerShdw blurRad="48260" dist="24130" dir="13500000" algn="bl" rotWithShape="0">
              <a:srgbClr val="FFFFFF">
                <a:alpha val="70000"/>
              </a:srgbClr>
            </a:outerShdw>
          </a:effectLst>
        </p:spPr>
      </p:sp>
      <p:sp>
        <p:nvSpPr>
          <p:cNvPr id="6" name="Text 3"/>
          <p:cNvSpPr/>
          <p:nvPr/>
        </p:nvSpPr>
        <p:spPr>
          <a:xfrm>
            <a:off x="6372701" y="3338513"/>
            <a:ext cx="2782610" cy="3239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Personalized Healthcare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6372701" y="3780592"/>
            <a:ext cx="3390305" cy="9451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HAR can help monitor patient health, detect falls, and manage chronic conditions.</a:t>
            </a:r>
            <a:endParaRPr lang="en-US" sz="1550" dirty="0"/>
          </a:p>
        </p:txBody>
      </p:sp>
      <p:sp>
        <p:nvSpPr>
          <p:cNvPr id="8" name="Shape 5"/>
          <p:cNvSpPr/>
          <p:nvPr/>
        </p:nvSpPr>
        <p:spPr>
          <a:xfrm>
            <a:off x="10156865" y="3141583"/>
            <a:ext cx="3784163" cy="2096095"/>
          </a:xfrm>
          <a:prstGeom prst="roundRect">
            <a:avLst>
              <a:gd name="adj" fmla="val 8457"/>
            </a:avLst>
          </a:prstGeom>
          <a:solidFill>
            <a:srgbClr val="EEEFF5"/>
          </a:solidFill>
          <a:ln/>
          <a:effectLst>
            <a:outerShdw blurRad="48260" dist="24130" dir="13500000" algn="bl" rotWithShape="0">
              <a:srgbClr val="FFFFFF">
                <a:alpha val="70000"/>
              </a:srgbClr>
            </a:outerShdw>
          </a:effectLst>
        </p:spPr>
      </p:sp>
      <p:sp>
        <p:nvSpPr>
          <p:cNvPr id="9" name="Text 6"/>
          <p:cNvSpPr/>
          <p:nvPr/>
        </p:nvSpPr>
        <p:spPr>
          <a:xfrm>
            <a:off x="10353794" y="3338513"/>
            <a:ext cx="2591633" cy="3239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Smart Homes</a:t>
            </a:r>
            <a:endParaRPr lang="en-US" sz="2000" dirty="0"/>
          </a:p>
        </p:txBody>
      </p:sp>
      <p:sp>
        <p:nvSpPr>
          <p:cNvPr id="10" name="Text 7"/>
          <p:cNvSpPr/>
          <p:nvPr/>
        </p:nvSpPr>
        <p:spPr>
          <a:xfrm>
            <a:off x="10353794" y="3780592"/>
            <a:ext cx="3390305" cy="12601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HAR enables home automation, such as adjusting lighting, temperature, and appliances based on user activity.</a:t>
            </a:r>
            <a:endParaRPr lang="en-US" sz="1550" dirty="0"/>
          </a:p>
        </p:txBody>
      </p:sp>
      <p:sp>
        <p:nvSpPr>
          <p:cNvPr id="11" name="Shape 8"/>
          <p:cNvSpPr/>
          <p:nvPr/>
        </p:nvSpPr>
        <p:spPr>
          <a:xfrm>
            <a:off x="6175772" y="5434608"/>
            <a:ext cx="3784163" cy="2096095"/>
          </a:xfrm>
          <a:prstGeom prst="roundRect">
            <a:avLst>
              <a:gd name="adj" fmla="val 8457"/>
            </a:avLst>
          </a:prstGeom>
          <a:solidFill>
            <a:srgbClr val="EEEFF5"/>
          </a:solidFill>
          <a:ln/>
          <a:effectLst>
            <a:outerShdw blurRad="48260" dist="24130" dir="13500000" algn="bl" rotWithShape="0">
              <a:srgbClr val="FFFFFF">
                <a:alpha val="70000"/>
              </a:srgbClr>
            </a:outerShdw>
          </a:effectLst>
        </p:spPr>
      </p:sp>
      <p:sp>
        <p:nvSpPr>
          <p:cNvPr id="12" name="Text 9"/>
          <p:cNvSpPr/>
          <p:nvPr/>
        </p:nvSpPr>
        <p:spPr>
          <a:xfrm>
            <a:off x="6372701" y="5631537"/>
            <a:ext cx="2591633" cy="3239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Fitness Tracking</a:t>
            </a:r>
            <a:endParaRPr lang="en-US" sz="2000" dirty="0"/>
          </a:p>
        </p:txBody>
      </p:sp>
      <p:sp>
        <p:nvSpPr>
          <p:cNvPr id="13" name="Text 10"/>
          <p:cNvSpPr/>
          <p:nvPr/>
        </p:nvSpPr>
        <p:spPr>
          <a:xfrm>
            <a:off x="6372701" y="6073616"/>
            <a:ext cx="3390305" cy="12601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HAR is essential for wearable fitness devices that track steps, calories burned, and exercise routines.</a:t>
            </a:r>
            <a:endParaRPr lang="en-US" sz="1550" dirty="0"/>
          </a:p>
        </p:txBody>
      </p:sp>
      <p:sp>
        <p:nvSpPr>
          <p:cNvPr id="14" name="Shape 11"/>
          <p:cNvSpPr/>
          <p:nvPr/>
        </p:nvSpPr>
        <p:spPr>
          <a:xfrm>
            <a:off x="10156865" y="5434608"/>
            <a:ext cx="3784163" cy="2096095"/>
          </a:xfrm>
          <a:prstGeom prst="roundRect">
            <a:avLst>
              <a:gd name="adj" fmla="val 8457"/>
            </a:avLst>
          </a:prstGeom>
          <a:solidFill>
            <a:srgbClr val="EEEFF5"/>
          </a:solidFill>
          <a:ln/>
          <a:effectLst>
            <a:outerShdw blurRad="48260" dist="24130" dir="13500000" algn="bl" rotWithShape="0">
              <a:srgbClr val="FFFFFF">
                <a:alpha val="70000"/>
              </a:srgbClr>
            </a:outerShdw>
          </a:effectLst>
        </p:spPr>
      </p:sp>
      <p:sp>
        <p:nvSpPr>
          <p:cNvPr id="15" name="Text 12"/>
          <p:cNvSpPr/>
          <p:nvPr/>
        </p:nvSpPr>
        <p:spPr>
          <a:xfrm>
            <a:off x="10353794" y="5631537"/>
            <a:ext cx="2670929" cy="3239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Security &amp; Surveillance</a:t>
            </a:r>
            <a:endParaRPr lang="en-US" sz="2000" dirty="0"/>
          </a:p>
        </p:txBody>
      </p:sp>
      <p:sp>
        <p:nvSpPr>
          <p:cNvPr id="16" name="Text 13"/>
          <p:cNvSpPr/>
          <p:nvPr/>
        </p:nvSpPr>
        <p:spPr>
          <a:xfrm>
            <a:off x="10353794" y="6073616"/>
            <a:ext cx="3390305" cy="9451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HAR can be used in security systems to detect suspicious behavior or unauthorized access.</a:t>
            </a:r>
            <a:endParaRPr lang="en-US" sz="15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887617"/>
            <a:ext cx="9356050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Challenges in Traditional Approaches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3033593"/>
            <a:ext cx="131137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Traditional HAR approaches relied heavily on handcrafted features and predefined rules, making them inflexible and prone to errors.</a:t>
            </a:r>
            <a:endParaRPr lang="en-US" sz="1700" dirty="0"/>
          </a:p>
        </p:txBody>
      </p:sp>
      <p:sp>
        <p:nvSpPr>
          <p:cNvPr id="4" name="Text 2"/>
          <p:cNvSpPr/>
          <p:nvPr/>
        </p:nvSpPr>
        <p:spPr>
          <a:xfrm>
            <a:off x="758309" y="4187309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7068F4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Limited Adaptability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58309" y="4760119"/>
            <a:ext cx="4018359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Traditional methods struggled to adapt to diverse environments and individual variations.</a:t>
            </a:r>
            <a:endParaRPr lang="en-US" sz="1700" dirty="0"/>
          </a:p>
        </p:txBody>
      </p:sp>
      <p:sp>
        <p:nvSpPr>
          <p:cNvPr id="6" name="Text 4"/>
          <p:cNvSpPr/>
          <p:nvPr/>
        </p:nvSpPr>
        <p:spPr>
          <a:xfrm>
            <a:off x="5312926" y="4187309"/>
            <a:ext cx="3121462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7068F4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High Computational Cost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5312926" y="4760119"/>
            <a:ext cx="4018359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Handcrafted features required extensive domain expertise and were computationally expensive to extract.</a:t>
            </a:r>
            <a:endParaRPr lang="en-US" sz="1700" dirty="0"/>
          </a:p>
        </p:txBody>
      </p:sp>
      <p:sp>
        <p:nvSpPr>
          <p:cNvPr id="8" name="Text 6"/>
          <p:cNvSpPr/>
          <p:nvPr/>
        </p:nvSpPr>
        <p:spPr>
          <a:xfrm>
            <a:off x="9867543" y="4187309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7068F4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Poor Generalizability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9867543" y="4760119"/>
            <a:ext cx="4018359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Models trained on one dataset often performed poorly when tested on different data, limiting their real-world applicability.</a:t>
            </a:r>
            <a:endParaRPr lang="en-US" sz="17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79966" y="595432"/>
            <a:ext cx="7784068" cy="12780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000"/>
              </a:lnSpc>
              <a:buNone/>
            </a:pPr>
            <a:r>
              <a:rPr lang="en-US" sz="4000" b="1" dirty="0">
                <a:solidFill>
                  <a:srgbClr val="7068F4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Machine Learning for Activity Recognition</a:t>
            </a:r>
            <a:endParaRPr lang="en-US" sz="4000" dirty="0"/>
          </a:p>
        </p:txBody>
      </p:sp>
      <p:sp>
        <p:nvSpPr>
          <p:cNvPr id="4" name="Text 1"/>
          <p:cNvSpPr/>
          <p:nvPr/>
        </p:nvSpPr>
        <p:spPr>
          <a:xfrm>
            <a:off x="679966" y="2164794"/>
            <a:ext cx="7784068" cy="621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Machine learning (ML) revolutionized HAR by automating feature extraction and allowing for more robust and adaptable models.</a:t>
            </a:r>
            <a:endParaRPr lang="en-US" sz="1500" dirty="0"/>
          </a:p>
        </p:txBody>
      </p:sp>
      <p:sp>
        <p:nvSpPr>
          <p:cNvPr id="5" name="Shape 2"/>
          <p:cNvSpPr/>
          <p:nvPr/>
        </p:nvSpPr>
        <p:spPr>
          <a:xfrm>
            <a:off x="679966" y="3223498"/>
            <a:ext cx="437078" cy="437078"/>
          </a:xfrm>
          <a:prstGeom prst="roundRect">
            <a:avLst>
              <a:gd name="adj" fmla="val 40005"/>
            </a:avLst>
          </a:prstGeom>
          <a:solidFill>
            <a:srgbClr val="EEEFF5"/>
          </a:solidFill>
          <a:ln/>
          <a:effectLst>
            <a:outerShdw blurRad="48260" dist="24130" dir="13500000" algn="bl" rotWithShape="0">
              <a:srgbClr val="FFFFFF">
                <a:alpha val="70000"/>
              </a:srgbClr>
            </a:outerShdw>
          </a:effectLst>
        </p:spPr>
      </p:sp>
      <p:sp>
        <p:nvSpPr>
          <p:cNvPr id="6" name="Text 3"/>
          <p:cNvSpPr/>
          <p:nvPr/>
        </p:nvSpPr>
        <p:spPr>
          <a:xfrm>
            <a:off x="844153" y="3288625"/>
            <a:ext cx="108585" cy="3067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1</a:t>
            </a:r>
            <a:endParaRPr lang="en-US" sz="2400" dirty="0"/>
          </a:p>
        </p:txBody>
      </p:sp>
      <p:sp>
        <p:nvSpPr>
          <p:cNvPr id="7" name="Text 4"/>
          <p:cNvSpPr/>
          <p:nvPr/>
        </p:nvSpPr>
        <p:spPr>
          <a:xfrm>
            <a:off x="1311235" y="3223498"/>
            <a:ext cx="3163729" cy="6388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Automated Feature Extraction</a:t>
            </a:r>
            <a:endParaRPr lang="en-US" sz="2000" dirty="0"/>
          </a:p>
        </p:txBody>
      </p:sp>
      <p:sp>
        <p:nvSpPr>
          <p:cNvPr id="8" name="Text 5"/>
          <p:cNvSpPr/>
          <p:nvPr/>
        </p:nvSpPr>
        <p:spPr>
          <a:xfrm>
            <a:off x="1311235" y="3978950"/>
            <a:ext cx="3163729" cy="12434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ML algorithms can automatically learn relevant features from sensor data without human intervention.</a:t>
            </a:r>
            <a:endParaRPr lang="en-US" sz="1500" dirty="0"/>
          </a:p>
        </p:txBody>
      </p:sp>
      <p:sp>
        <p:nvSpPr>
          <p:cNvPr id="9" name="Shape 6"/>
          <p:cNvSpPr/>
          <p:nvPr/>
        </p:nvSpPr>
        <p:spPr>
          <a:xfrm>
            <a:off x="4669155" y="3223498"/>
            <a:ext cx="437078" cy="437078"/>
          </a:xfrm>
          <a:prstGeom prst="roundRect">
            <a:avLst>
              <a:gd name="adj" fmla="val 40005"/>
            </a:avLst>
          </a:prstGeom>
          <a:solidFill>
            <a:srgbClr val="EEEFF5"/>
          </a:solidFill>
          <a:ln/>
          <a:effectLst>
            <a:outerShdw blurRad="48260" dist="24130" dir="13500000" algn="bl" rotWithShape="0">
              <a:srgbClr val="FFFFFF">
                <a:alpha val="70000"/>
              </a:srgbClr>
            </a:outerShdw>
          </a:effectLst>
        </p:spPr>
      </p:sp>
      <p:sp>
        <p:nvSpPr>
          <p:cNvPr id="10" name="Text 7"/>
          <p:cNvSpPr/>
          <p:nvPr/>
        </p:nvSpPr>
        <p:spPr>
          <a:xfrm>
            <a:off x="4801791" y="3288625"/>
            <a:ext cx="171807" cy="3067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2</a:t>
            </a:r>
            <a:endParaRPr lang="en-US" sz="2400" dirty="0"/>
          </a:p>
        </p:txBody>
      </p:sp>
      <p:sp>
        <p:nvSpPr>
          <p:cNvPr id="11" name="Text 8"/>
          <p:cNvSpPr/>
          <p:nvPr/>
        </p:nvSpPr>
        <p:spPr>
          <a:xfrm>
            <a:off x="5300424" y="3223498"/>
            <a:ext cx="2863572" cy="319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Improved Generalizability</a:t>
            </a:r>
            <a:endParaRPr lang="en-US" sz="2000" dirty="0"/>
          </a:p>
        </p:txBody>
      </p:sp>
      <p:sp>
        <p:nvSpPr>
          <p:cNvPr id="12" name="Text 9"/>
          <p:cNvSpPr/>
          <p:nvPr/>
        </p:nvSpPr>
        <p:spPr>
          <a:xfrm>
            <a:off x="5300424" y="3659505"/>
            <a:ext cx="3163729" cy="12434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ML models can generalize well to unseen data, enabling them to adapt to different environments and individuals.</a:t>
            </a:r>
            <a:endParaRPr lang="en-US" sz="1500" dirty="0"/>
          </a:p>
        </p:txBody>
      </p:sp>
      <p:sp>
        <p:nvSpPr>
          <p:cNvPr id="13" name="Shape 10"/>
          <p:cNvSpPr/>
          <p:nvPr/>
        </p:nvSpPr>
        <p:spPr>
          <a:xfrm>
            <a:off x="679966" y="5635109"/>
            <a:ext cx="437078" cy="437078"/>
          </a:xfrm>
          <a:prstGeom prst="roundRect">
            <a:avLst>
              <a:gd name="adj" fmla="val 40005"/>
            </a:avLst>
          </a:prstGeom>
          <a:solidFill>
            <a:srgbClr val="EEEFF5"/>
          </a:solidFill>
          <a:ln/>
          <a:effectLst>
            <a:outerShdw blurRad="48260" dist="24130" dir="13500000" algn="bl" rotWithShape="0">
              <a:srgbClr val="FFFFFF">
                <a:alpha val="70000"/>
              </a:srgbClr>
            </a:outerShdw>
          </a:effectLst>
        </p:spPr>
      </p:sp>
      <p:sp>
        <p:nvSpPr>
          <p:cNvPr id="14" name="Text 11"/>
          <p:cNvSpPr/>
          <p:nvPr/>
        </p:nvSpPr>
        <p:spPr>
          <a:xfrm>
            <a:off x="815578" y="5700236"/>
            <a:ext cx="165735" cy="3067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3</a:t>
            </a:r>
            <a:endParaRPr lang="en-US" sz="2400" dirty="0"/>
          </a:p>
        </p:txBody>
      </p:sp>
      <p:sp>
        <p:nvSpPr>
          <p:cNvPr id="15" name="Text 12"/>
          <p:cNvSpPr/>
          <p:nvPr/>
        </p:nvSpPr>
        <p:spPr>
          <a:xfrm>
            <a:off x="1311235" y="5635109"/>
            <a:ext cx="3163729" cy="6388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Reduced Computational Cost</a:t>
            </a:r>
            <a:endParaRPr lang="en-US" sz="2000" dirty="0"/>
          </a:p>
        </p:txBody>
      </p:sp>
      <p:sp>
        <p:nvSpPr>
          <p:cNvPr id="16" name="Text 13"/>
          <p:cNvSpPr/>
          <p:nvPr/>
        </p:nvSpPr>
        <p:spPr>
          <a:xfrm>
            <a:off x="1311235" y="6390561"/>
            <a:ext cx="3163729" cy="12434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ML algorithms often require less computational power than traditional methods, making them more efficient.</a:t>
            </a:r>
            <a:endParaRPr lang="en-US" sz="1500" dirty="0"/>
          </a:p>
        </p:txBody>
      </p:sp>
      <p:sp>
        <p:nvSpPr>
          <p:cNvPr id="17" name="Shape 14"/>
          <p:cNvSpPr/>
          <p:nvPr/>
        </p:nvSpPr>
        <p:spPr>
          <a:xfrm>
            <a:off x="4669155" y="5635109"/>
            <a:ext cx="437078" cy="437078"/>
          </a:xfrm>
          <a:prstGeom prst="roundRect">
            <a:avLst>
              <a:gd name="adj" fmla="val 40005"/>
            </a:avLst>
          </a:prstGeom>
          <a:solidFill>
            <a:srgbClr val="EEEFF5"/>
          </a:solidFill>
          <a:ln/>
          <a:effectLst>
            <a:outerShdw blurRad="48260" dist="24130" dir="13500000" algn="bl" rotWithShape="0">
              <a:srgbClr val="FFFFFF">
                <a:alpha val="70000"/>
              </a:srgbClr>
            </a:outerShdw>
          </a:effectLst>
        </p:spPr>
      </p:sp>
      <p:sp>
        <p:nvSpPr>
          <p:cNvPr id="18" name="Text 15"/>
          <p:cNvSpPr/>
          <p:nvPr/>
        </p:nvSpPr>
        <p:spPr>
          <a:xfrm>
            <a:off x="4794885" y="5700236"/>
            <a:ext cx="185618" cy="3067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4</a:t>
            </a:r>
            <a:endParaRPr lang="en-US" sz="2400" dirty="0"/>
          </a:p>
        </p:txBody>
      </p:sp>
      <p:sp>
        <p:nvSpPr>
          <p:cNvPr id="19" name="Text 16"/>
          <p:cNvSpPr/>
          <p:nvPr/>
        </p:nvSpPr>
        <p:spPr>
          <a:xfrm>
            <a:off x="5300424" y="5635109"/>
            <a:ext cx="2556272" cy="319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Enhanced Accuracy</a:t>
            </a:r>
            <a:endParaRPr lang="en-US" sz="2000" dirty="0"/>
          </a:p>
        </p:txBody>
      </p:sp>
      <p:sp>
        <p:nvSpPr>
          <p:cNvPr id="20" name="Text 17"/>
          <p:cNvSpPr/>
          <p:nvPr/>
        </p:nvSpPr>
        <p:spPr>
          <a:xfrm>
            <a:off x="5300424" y="6071116"/>
            <a:ext cx="3163729" cy="12434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ML-based HAR systems have consistently achieved higher accuracy compared to traditional approaches.</a:t>
            </a:r>
            <a:endParaRPr lang="en-US" sz="15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47462" y="569000"/>
            <a:ext cx="7849076" cy="12170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750"/>
              </a:lnSpc>
              <a:buNone/>
            </a:pPr>
            <a:r>
              <a:rPr lang="en-US" sz="3800" b="1" dirty="0">
                <a:solidFill>
                  <a:srgbClr val="7068F4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Sensor Data Acquisition and Preprocessing</a:t>
            </a:r>
            <a:endParaRPr lang="en-US" sz="3800" dirty="0"/>
          </a:p>
        </p:txBody>
      </p:sp>
      <p:sp>
        <p:nvSpPr>
          <p:cNvPr id="4" name="Text 1"/>
          <p:cNvSpPr/>
          <p:nvPr/>
        </p:nvSpPr>
        <p:spPr>
          <a:xfrm>
            <a:off x="647462" y="2063472"/>
            <a:ext cx="7849076" cy="8879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30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first step in HAR is acquiring sensor data from wearable devices or environmental sensors, followed by preprocessing to clean and prepare the data for analysis.</a:t>
            </a:r>
            <a:endParaRPr lang="en-US" sz="1450" dirty="0"/>
          </a:p>
        </p:txBody>
      </p:sp>
      <p:sp>
        <p:nvSpPr>
          <p:cNvPr id="5" name="Shape 2"/>
          <p:cNvSpPr/>
          <p:nvPr/>
        </p:nvSpPr>
        <p:spPr>
          <a:xfrm>
            <a:off x="913448" y="3159562"/>
            <a:ext cx="22860" cy="4501039"/>
          </a:xfrm>
          <a:prstGeom prst="roundRect">
            <a:avLst>
              <a:gd name="adj" fmla="val 728412"/>
            </a:avLst>
          </a:prstGeom>
          <a:solidFill>
            <a:srgbClr val="C1C3D0"/>
          </a:solidFill>
          <a:ln/>
        </p:spPr>
      </p:sp>
      <p:sp>
        <p:nvSpPr>
          <p:cNvPr id="6" name="Shape 3"/>
          <p:cNvSpPr/>
          <p:nvPr/>
        </p:nvSpPr>
        <p:spPr>
          <a:xfrm>
            <a:off x="1110139" y="3564374"/>
            <a:ext cx="647462" cy="22860"/>
          </a:xfrm>
          <a:prstGeom prst="roundRect">
            <a:avLst>
              <a:gd name="adj" fmla="val 728412"/>
            </a:avLst>
          </a:prstGeom>
          <a:solidFill>
            <a:srgbClr val="C1C3D0"/>
          </a:solidFill>
          <a:ln/>
        </p:spPr>
      </p:sp>
      <p:sp>
        <p:nvSpPr>
          <p:cNvPr id="7" name="Shape 4"/>
          <p:cNvSpPr/>
          <p:nvPr/>
        </p:nvSpPr>
        <p:spPr>
          <a:xfrm>
            <a:off x="716756" y="3367683"/>
            <a:ext cx="416243" cy="416243"/>
          </a:xfrm>
          <a:prstGeom prst="roundRect">
            <a:avLst>
              <a:gd name="adj" fmla="val 40004"/>
            </a:avLst>
          </a:prstGeom>
          <a:solidFill>
            <a:srgbClr val="EEEFF5"/>
          </a:solidFill>
          <a:ln/>
          <a:effectLst>
            <a:outerShdw blurRad="45720" dist="22860" dir="13500000" algn="bl" rotWithShape="0">
              <a:srgbClr val="FFFFFF">
                <a:alpha val="70000"/>
              </a:srgbClr>
            </a:outerShdw>
          </a:effectLst>
        </p:spPr>
      </p:sp>
      <p:sp>
        <p:nvSpPr>
          <p:cNvPr id="8" name="Text 5"/>
          <p:cNvSpPr/>
          <p:nvPr/>
        </p:nvSpPr>
        <p:spPr>
          <a:xfrm>
            <a:off x="873085" y="3429714"/>
            <a:ext cx="103465" cy="292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1</a:t>
            </a:r>
            <a:endParaRPr lang="en-US" sz="2300" dirty="0"/>
          </a:p>
        </p:txBody>
      </p:sp>
      <p:sp>
        <p:nvSpPr>
          <p:cNvPr id="9" name="Text 6"/>
          <p:cNvSpPr/>
          <p:nvPr/>
        </p:nvSpPr>
        <p:spPr>
          <a:xfrm>
            <a:off x="1942386" y="3344466"/>
            <a:ext cx="2434352" cy="304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27252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Data Acquisition</a:t>
            </a:r>
            <a:endParaRPr lang="en-US" sz="1900" dirty="0"/>
          </a:p>
        </p:txBody>
      </p:sp>
      <p:sp>
        <p:nvSpPr>
          <p:cNvPr id="10" name="Text 7"/>
          <p:cNvSpPr/>
          <p:nvPr/>
        </p:nvSpPr>
        <p:spPr>
          <a:xfrm>
            <a:off x="1942386" y="3759756"/>
            <a:ext cx="6554153" cy="5919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Sensors collect data about motion, location, and other physiological parameters, such as heart rate and skin temperature.</a:t>
            </a:r>
            <a:endParaRPr lang="en-US" sz="1450" dirty="0"/>
          </a:p>
        </p:txBody>
      </p:sp>
      <p:sp>
        <p:nvSpPr>
          <p:cNvPr id="11" name="Shape 8"/>
          <p:cNvSpPr/>
          <p:nvPr/>
        </p:nvSpPr>
        <p:spPr>
          <a:xfrm>
            <a:off x="1110139" y="5126355"/>
            <a:ext cx="647462" cy="22860"/>
          </a:xfrm>
          <a:prstGeom prst="roundRect">
            <a:avLst>
              <a:gd name="adj" fmla="val 728412"/>
            </a:avLst>
          </a:prstGeom>
          <a:solidFill>
            <a:srgbClr val="C1C3D0"/>
          </a:solidFill>
          <a:ln/>
        </p:spPr>
      </p:sp>
      <p:sp>
        <p:nvSpPr>
          <p:cNvPr id="12" name="Shape 9"/>
          <p:cNvSpPr/>
          <p:nvPr/>
        </p:nvSpPr>
        <p:spPr>
          <a:xfrm>
            <a:off x="716756" y="4929664"/>
            <a:ext cx="416243" cy="416243"/>
          </a:xfrm>
          <a:prstGeom prst="roundRect">
            <a:avLst>
              <a:gd name="adj" fmla="val 40004"/>
            </a:avLst>
          </a:prstGeom>
          <a:solidFill>
            <a:srgbClr val="EEEFF5"/>
          </a:solidFill>
          <a:ln/>
          <a:effectLst>
            <a:outerShdw blurRad="45720" dist="22860" dir="13500000" algn="bl" rotWithShape="0">
              <a:srgbClr val="FFFFFF">
                <a:alpha val="70000"/>
              </a:srgbClr>
            </a:outerShdw>
          </a:effectLst>
        </p:spPr>
      </p:sp>
      <p:sp>
        <p:nvSpPr>
          <p:cNvPr id="13" name="Text 10"/>
          <p:cNvSpPr/>
          <p:nvPr/>
        </p:nvSpPr>
        <p:spPr>
          <a:xfrm>
            <a:off x="843082" y="4991695"/>
            <a:ext cx="163592" cy="292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2</a:t>
            </a:r>
            <a:endParaRPr lang="en-US" sz="2300" dirty="0"/>
          </a:p>
        </p:txBody>
      </p:sp>
      <p:sp>
        <p:nvSpPr>
          <p:cNvPr id="14" name="Text 11"/>
          <p:cNvSpPr/>
          <p:nvPr/>
        </p:nvSpPr>
        <p:spPr>
          <a:xfrm>
            <a:off x="1942386" y="4906447"/>
            <a:ext cx="2434352" cy="304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27252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Data Cleaning</a:t>
            </a:r>
            <a:endParaRPr lang="en-US" sz="1900" dirty="0"/>
          </a:p>
        </p:txBody>
      </p:sp>
      <p:sp>
        <p:nvSpPr>
          <p:cNvPr id="15" name="Text 12"/>
          <p:cNvSpPr/>
          <p:nvPr/>
        </p:nvSpPr>
        <p:spPr>
          <a:xfrm>
            <a:off x="1942386" y="5321737"/>
            <a:ext cx="6554153" cy="5919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Noise and outliers are removed from the data to ensure accuracy and prevent biases in the model's learning process.</a:t>
            </a:r>
            <a:endParaRPr lang="en-US" sz="1450" dirty="0"/>
          </a:p>
        </p:txBody>
      </p:sp>
      <p:sp>
        <p:nvSpPr>
          <p:cNvPr id="16" name="Shape 13"/>
          <p:cNvSpPr/>
          <p:nvPr/>
        </p:nvSpPr>
        <p:spPr>
          <a:xfrm>
            <a:off x="1110139" y="6688336"/>
            <a:ext cx="647462" cy="22860"/>
          </a:xfrm>
          <a:prstGeom prst="roundRect">
            <a:avLst>
              <a:gd name="adj" fmla="val 728412"/>
            </a:avLst>
          </a:prstGeom>
          <a:solidFill>
            <a:srgbClr val="C1C3D0"/>
          </a:solidFill>
          <a:ln/>
        </p:spPr>
      </p:sp>
      <p:sp>
        <p:nvSpPr>
          <p:cNvPr id="17" name="Shape 14"/>
          <p:cNvSpPr/>
          <p:nvPr/>
        </p:nvSpPr>
        <p:spPr>
          <a:xfrm>
            <a:off x="716756" y="6491645"/>
            <a:ext cx="416243" cy="416243"/>
          </a:xfrm>
          <a:prstGeom prst="roundRect">
            <a:avLst>
              <a:gd name="adj" fmla="val 40004"/>
            </a:avLst>
          </a:prstGeom>
          <a:solidFill>
            <a:srgbClr val="EEEFF5"/>
          </a:solidFill>
          <a:ln/>
          <a:effectLst>
            <a:outerShdw blurRad="45720" dist="22860" dir="13500000" algn="bl" rotWithShape="0">
              <a:srgbClr val="FFFFFF">
                <a:alpha val="70000"/>
              </a:srgbClr>
            </a:outerShdw>
          </a:effectLst>
        </p:spPr>
      </p:sp>
      <p:sp>
        <p:nvSpPr>
          <p:cNvPr id="18" name="Text 15"/>
          <p:cNvSpPr/>
          <p:nvPr/>
        </p:nvSpPr>
        <p:spPr>
          <a:xfrm>
            <a:off x="845939" y="6553676"/>
            <a:ext cx="157758" cy="292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3</a:t>
            </a:r>
            <a:endParaRPr lang="en-US" sz="2300" dirty="0"/>
          </a:p>
        </p:txBody>
      </p:sp>
      <p:sp>
        <p:nvSpPr>
          <p:cNvPr id="19" name="Text 16"/>
          <p:cNvSpPr/>
          <p:nvPr/>
        </p:nvSpPr>
        <p:spPr>
          <a:xfrm>
            <a:off x="1942386" y="6468428"/>
            <a:ext cx="2434352" cy="304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27252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Data Normalization</a:t>
            </a:r>
            <a:endParaRPr lang="en-US" sz="1900" dirty="0"/>
          </a:p>
        </p:txBody>
      </p:sp>
      <p:sp>
        <p:nvSpPr>
          <p:cNvPr id="20" name="Text 17"/>
          <p:cNvSpPr/>
          <p:nvPr/>
        </p:nvSpPr>
        <p:spPr>
          <a:xfrm>
            <a:off x="1942386" y="6883718"/>
            <a:ext cx="6554153" cy="5919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Data is scaled to a common range, ensuring that all features contribute equally to the model's training and prediction.</a:t>
            </a:r>
            <a:endParaRPr lang="en-US" sz="14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52495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06993" y="3088838"/>
            <a:ext cx="8060174" cy="664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200"/>
              </a:lnSpc>
              <a:buNone/>
            </a:pPr>
            <a:r>
              <a:rPr lang="en-US" sz="4150" b="1" dirty="0">
                <a:solidFill>
                  <a:srgbClr val="7068F4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Feature Engineering and Selection</a:t>
            </a:r>
            <a:endParaRPr lang="en-US" sz="4150" dirty="0"/>
          </a:p>
        </p:txBody>
      </p:sp>
      <p:sp>
        <p:nvSpPr>
          <p:cNvPr id="4" name="Text 1"/>
          <p:cNvSpPr/>
          <p:nvPr/>
        </p:nvSpPr>
        <p:spPr>
          <a:xfrm>
            <a:off x="706993" y="4056221"/>
            <a:ext cx="13216414" cy="323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Feature engineering involves transforming raw sensor data into meaningful features that capture the essence of human activities.</a:t>
            </a:r>
            <a:endParaRPr lang="en-US" sz="15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993" y="4606647"/>
            <a:ext cx="4405432" cy="807958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908923" y="5717500"/>
            <a:ext cx="2657832" cy="332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Feature Extraction</a:t>
            </a:r>
            <a:endParaRPr lang="en-US" sz="2050" dirty="0"/>
          </a:p>
        </p:txBody>
      </p:sp>
      <p:sp>
        <p:nvSpPr>
          <p:cNvPr id="7" name="Text 3"/>
          <p:cNvSpPr/>
          <p:nvPr/>
        </p:nvSpPr>
        <p:spPr>
          <a:xfrm>
            <a:off x="908923" y="6170771"/>
            <a:ext cx="4001572" cy="12930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Raw sensor data is processed to extract relevant features, such as mean, variance, and frequency domain characteristics.</a:t>
            </a:r>
            <a:endParaRPr lang="en-US" sz="15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2425" y="4606647"/>
            <a:ext cx="4405432" cy="807958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314355" y="5717500"/>
            <a:ext cx="2657832" cy="332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Feature Selection</a:t>
            </a:r>
            <a:endParaRPr lang="en-US" sz="2050" dirty="0"/>
          </a:p>
        </p:txBody>
      </p:sp>
      <p:sp>
        <p:nvSpPr>
          <p:cNvPr id="10" name="Text 5"/>
          <p:cNvSpPr/>
          <p:nvPr/>
        </p:nvSpPr>
        <p:spPr>
          <a:xfrm>
            <a:off x="5314355" y="6170771"/>
            <a:ext cx="4001572" cy="12930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most informative features are selected based on their relevance and importance for the task of activity recognition.</a:t>
            </a:r>
            <a:endParaRPr lang="en-US" sz="15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17856" y="4606647"/>
            <a:ext cx="4405432" cy="807958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719786" y="5717500"/>
            <a:ext cx="3005614" cy="332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Dimensionality Reduction</a:t>
            </a:r>
            <a:endParaRPr lang="en-US" sz="2050" dirty="0"/>
          </a:p>
        </p:txBody>
      </p:sp>
      <p:sp>
        <p:nvSpPr>
          <p:cNvPr id="13" name="Text 7"/>
          <p:cNvSpPr/>
          <p:nvPr/>
        </p:nvSpPr>
        <p:spPr>
          <a:xfrm>
            <a:off x="9719786" y="6170771"/>
            <a:ext cx="4001572" cy="9697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number of features is reduced to avoid overfitting and improve model performance.</a:t>
            </a:r>
            <a:endParaRPr lang="en-US" sz="15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24194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7698" y="2831425"/>
            <a:ext cx="11161990" cy="5899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600"/>
              </a:lnSpc>
              <a:buNone/>
            </a:pPr>
            <a:r>
              <a:rPr lang="en-US" sz="3700" b="1" dirty="0">
                <a:solidFill>
                  <a:srgbClr val="7068F4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Machine Learning Algorithms for Activity Recognition</a:t>
            </a:r>
            <a:endParaRPr lang="en-US" sz="3700" dirty="0"/>
          </a:p>
        </p:txBody>
      </p:sp>
      <p:sp>
        <p:nvSpPr>
          <p:cNvPr id="4" name="Text 1"/>
          <p:cNvSpPr/>
          <p:nvPr/>
        </p:nvSpPr>
        <p:spPr>
          <a:xfrm>
            <a:off x="627698" y="3690342"/>
            <a:ext cx="13375005" cy="2868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Various ML algorithms, such as supervised and unsupervised learning methods, can be employed for HAR, each with its strengths and limitations.</a:t>
            </a:r>
            <a:endParaRPr lang="en-US" sz="1400" dirty="0"/>
          </a:p>
        </p:txBody>
      </p:sp>
      <p:sp>
        <p:nvSpPr>
          <p:cNvPr id="5" name="Shape 2"/>
          <p:cNvSpPr/>
          <p:nvPr/>
        </p:nvSpPr>
        <p:spPr>
          <a:xfrm>
            <a:off x="627698" y="4178856"/>
            <a:ext cx="13375005" cy="3461147"/>
          </a:xfrm>
          <a:prstGeom prst="roundRect">
            <a:avLst>
              <a:gd name="adj" fmla="val 4664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635318" y="4186476"/>
            <a:ext cx="13359765" cy="51708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7" name="Text 4"/>
          <p:cNvSpPr/>
          <p:nvPr/>
        </p:nvSpPr>
        <p:spPr>
          <a:xfrm>
            <a:off x="814626" y="4301609"/>
            <a:ext cx="6317456" cy="2868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Algorithm</a:t>
            </a:r>
            <a:endParaRPr lang="en-US" sz="1400" dirty="0"/>
          </a:p>
        </p:txBody>
      </p:sp>
      <p:sp>
        <p:nvSpPr>
          <p:cNvPr id="8" name="Text 5"/>
          <p:cNvSpPr/>
          <p:nvPr/>
        </p:nvSpPr>
        <p:spPr>
          <a:xfrm>
            <a:off x="7498318" y="4301609"/>
            <a:ext cx="6317456" cy="2868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Description</a:t>
            </a:r>
            <a:endParaRPr lang="en-US" sz="1400" dirty="0"/>
          </a:p>
        </p:txBody>
      </p:sp>
      <p:sp>
        <p:nvSpPr>
          <p:cNvPr id="9" name="Shape 6"/>
          <p:cNvSpPr/>
          <p:nvPr/>
        </p:nvSpPr>
        <p:spPr>
          <a:xfrm>
            <a:off x="635318" y="4703564"/>
            <a:ext cx="13359765" cy="803910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7"/>
          <p:cNvSpPr/>
          <p:nvPr/>
        </p:nvSpPr>
        <p:spPr>
          <a:xfrm>
            <a:off x="814626" y="4818698"/>
            <a:ext cx="6317456" cy="2868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Support Vector Machines (SVMs)</a:t>
            </a:r>
            <a:endParaRPr lang="en-US" sz="1400" dirty="0"/>
          </a:p>
        </p:txBody>
      </p:sp>
      <p:sp>
        <p:nvSpPr>
          <p:cNvPr id="11" name="Text 8"/>
          <p:cNvSpPr/>
          <p:nvPr/>
        </p:nvSpPr>
        <p:spPr>
          <a:xfrm>
            <a:off x="7498318" y="4818698"/>
            <a:ext cx="6317456" cy="5736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Effective for classifying activities based on complex and high-dimensional data.</a:t>
            </a:r>
            <a:endParaRPr lang="en-US" sz="1400" dirty="0"/>
          </a:p>
        </p:txBody>
      </p:sp>
      <p:sp>
        <p:nvSpPr>
          <p:cNvPr id="12" name="Shape 9"/>
          <p:cNvSpPr/>
          <p:nvPr/>
        </p:nvSpPr>
        <p:spPr>
          <a:xfrm>
            <a:off x="635318" y="5507474"/>
            <a:ext cx="13359765" cy="803910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3" name="Text 10"/>
          <p:cNvSpPr/>
          <p:nvPr/>
        </p:nvSpPr>
        <p:spPr>
          <a:xfrm>
            <a:off x="814626" y="5622607"/>
            <a:ext cx="6317456" cy="2868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Decision Trees</a:t>
            </a:r>
            <a:endParaRPr lang="en-US" sz="1400" dirty="0"/>
          </a:p>
        </p:txBody>
      </p:sp>
      <p:sp>
        <p:nvSpPr>
          <p:cNvPr id="14" name="Text 11"/>
          <p:cNvSpPr/>
          <p:nvPr/>
        </p:nvSpPr>
        <p:spPr>
          <a:xfrm>
            <a:off x="7498318" y="5622607"/>
            <a:ext cx="6317456" cy="5736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Easy to interpret and provide insights into the decision-making process.</a:t>
            </a:r>
            <a:endParaRPr lang="en-US" sz="1400" dirty="0"/>
          </a:p>
        </p:txBody>
      </p:sp>
      <p:sp>
        <p:nvSpPr>
          <p:cNvPr id="15" name="Shape 12"/>
          <p:cNvSpPr/>
          <p:nvPr/>
        </p:nvSpPr>
        <p:spPr>
          <a:xfrm>
            <a:off x="635318" y="6311384"/>
            <a:ext cx="13359765" cy="517088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6" name="Text 13"/>
          <p:cNvSpPr/>
          <p:nvPr/>
        </p:nvSpPr>
        <p:spPr>
          <a:xfrm>
            <a:off x="814626" y="6426518"/>
            <a:ext cx="6317456" cy="2868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Hidden Markov Models (HMMs)</a:t>
            </a:r>
            <a:endParaRPr lang="en-US" sz="1400" dirty="0"/>
          </a:p>
        </p:txBody>
      </p:sp>
      <p:sp>
        <p:nvSpPr>
          <p:cNvPr id="17" name="Text 14"/>
          <p:cNvSpPr/>
          <p:nvPr/>
        </p:nvSpPr>
        <p:spPr>
          <a:xfrm>
            <a:off x="7498318" y="6426518"/>
            <a:ext cx="6317456" cy="2868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Well-suited for recognizing activities with temporal dependencies.</a:t>
            </a:r>
            <a:endParaRPr lang="en-US" sz="1400" dirty="0"/>
          </a:p>
        </p:txBody>
      </p:sp>
      <p:sp>
        <p:nvSpPr>
          <p:cNvPr id="18" name="Shape 15"/>
          <p:cNvSpPr/>
          <p:nvPr/>
        </p:nvSpPr>
        <p:spPr>
          <a:xfrm>
            <a:off x="635318" y="6828473"/>
            <a:ext cx="13359765" cy="803910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9" name="Text 16"/>
          <p:cNvSpPr/>
          <p:nvPr/>
        </p:nvSpPr>
        <p:spPr>
          <a:xfrm>
            <a:off x="814626" y="6943606"/>
            <a:ext cx="6317456" cy="2868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Neural Networks</a:t>
            </a:r>
            <a:endParaRPr lang="en-US" sz="1400" dirty="0"/>
          </a:p>
        </p:txBody>
      </p:sp>
      <p:sp>
        <p:nvSpPr>
          <p:cNvPr id="20" name="Text 17"/>
          <p:cNvSpPr/>
          <p:nvPr/>
        </p:nvSpPr>
        <p:spPr>
          <a:xfrm>
            <a:off x="7498318" y="6943606"/>
            <a:ext cx="6317456" cy="5736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Powerful for handling complex patterns and learning from large datasets.</a:t>
            </a:r>
            <a:endParaRPr lang="en-US" sz="14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63178" y="656987"/>
            <a:ext cx="7817644" cy="12468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900"/>
              </a:lnSpc>
              <a:buNone/>
            </a:pPr>
            <a:r>
              <a:rPr lang="en-US" sz="3900" b="1" dirty="0">
                <a:solidFill>
                  <a:srgbClr val="7068F4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Evaluation Metrics and Benchmarking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663178" y="2188012"/>
            <a:ext cx="7817644" cy="6065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Evaluating the performance of HAR systems is essential to ensure accuracy and reliability, using metrics such as accuracy, precision, recall, and F1-score.</a:t>
            </a:r>
            <a:endParaRPr lang="en-US" sz="14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178" y="3007638"/>
            <a:ext cx="473750" cy="47375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63178" y="3670816"/>
            <a:ext cx="2493526" cy="3115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Accuracy</a:t>
            </a:r>
            <a:endParaRPr lang="en-US" sz="1950" dirty="0"/>
          </a:p>
        </p:txBody>
      </p:sp>
      <p:sp>
        <p:nvSpPr>
          <p:cNvPr id="7" name="Text 3"/>
          <p:cNvSpPr/>
          <p:nvPr/>
        </p:nvSpPr>
        <p:spPr>
          <a:xfrm>
            <a:off x="663178" y="4096107"/>
            <a:ext cx="3766661" cy="6065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percentage of correctly classified activities.</a:t>
            </a:r>
            <a:endParaRPr lang="en-US" sz="14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4042" y="3007638"/>
            <a:ext cx="473750" cy="473750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4714042" y="3670816"/>
            <a:ext cx="2493526" cy="3115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Precision</a:t>
            </a:r>
            <a:endParaRPr lang="en-US" sz="1950" dirty="0"/>
          </a:p>
        </p:txBody>
      </p:sp>
      <p:sp>
        <p:nvSpPr>
          <p:cNvPr id="10" name="Text 5"/>
          <p:cNvSpPr/>
          <p:nvPr/>
        </p:nvSpPr>
        <p:spPr>
          <a:xfrm>
            <a:off x="4714042" y="4096107"/>
            <a:ext cx="3766780" cy="9097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proportion of correctly identified instances of a specific activity out of all instances predicted as that activity.</a:t>
            </a:r>
            <a:endParaRPr lang="en-US" sz="14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3178" y="5574387"/>
            <a:ext cx="473750" cy="473750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663178" y="6237565"/>
            <a:ext cx="2493526" cy="3115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Recall</a:t>
            </a:r>
            <a:endParaRPr lang="en-US" sz="1950" dirty="0"/>
          </a:p>
        </p:txBody>
      </p:sp>
      <p:sp>
        <p:nvSpPr>
          <p:cNvPr id="13" name="Text 7"/>
          <p:cNvSpPr/>
          <p:nvPr/>
        </p:nvSpPr>
        <p:spPr>
          <a:xfrm>
            <a:off x="663178" y="6662857"/>
            <a:ext cx="3766661" cy="9097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proportion of correctly identified instances of a specific activity out of all actual instances of that activity.</a:t>
            </a:r>
            <a:endParaRPr lang="en-US" sz="1450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14042" y="5574387"/>
            <a:ext cx="473750" cy="473750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4714042" y="6237565"/>
            <a:ext cx="2493526" cy="3115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F1-score</a:t>
            </a:r>
            <a:endParaRPr lang="en-US" sz="1950" dirty="0"/>
          </a:p>
        </p:txBody>
      </p:sp>
      <p:sp>
        <p:nvSpPr>
          <p:cNvPr id="16" name="Text 9"/>
          <p:cNvSpPr/>
          <p:nvPr/>
        </p:nvSpPr>
        <p:spPr>
          <a:xfrm>
            <a:off x="4714042" y="6662857"/>
            <a:ext cx="3766780" cy="9097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 harmonic mean of precision and recall, providing a balanced measure of model performance.</a:t>
            </a:r>
            <a:endParaRPr lang="en-US" sz="14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236940"/>
            <a:ext cx="933497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Practical Applications and Use Cases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2382917"/>
            <a:ext cx="131137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HAR has numerous practical applications across diverse industries, addressing real-world problems and enhancing human well-being.</a:t>
            </a:r>
            <a:endParaRPr lang="en-US" sz="17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309" y="3320058"/>
            <a:ext cx="3034665" cy="1875473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58309" y="5466278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Healthcare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58309" y="5952411"/>
            <a:ext cx="3034665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Fall detection, activity monitoring, and rehabilitation.</a:t>
            </a:r>
            <a:endParaRPr lang="en-US" sz="170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7896" y="3320058"/>
            <a:ext cx="3034784" cy="1875592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4117896" y="5466398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Fitness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4117896" y="5952530"/>
            <a:ext cx="3034784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Personalized training plans, activity tracking, and health insights.</a:t>
            </a:r>
            <a:endParaRPr lang="en-US" sz="170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7601" y="3320058"/>
            <a:ext cx="3034784" cy="1875592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7477601" y="5466398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Smart Homes</a:t>
            </a:r>
            <a:endParaRPr lang="en-US" sz="2200" dirty="0"/>
          </a:p>
        </p:txBody>
      </p:sp>
      <p:sp>
        <p:nvSpPr>
          <p:cNvPr id="12" name="Text 7"/>
          <p:cNvSpPr/>
          <p:nvPr/>
        </p:nvSpPr>
        <p:spPr>
          <a:xfrm>
            <a:off x="7477601" y="5952530"/>
            <a:ext cx="3034784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Home automation, energy efficiency, and personalized comfort.</a:t>
            </a:r>
            <a:endParaRPr lang="en-US" sz="170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37307" y="3320058"/>
            <a:ext cx="3034784" cy="1875592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0837307" y="5466398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Security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10837307" y="5952530"/>
            <a:ext cx="3034784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Intruder detection, anomaly detection, and surveillance.</a:t>
            </a:r>
            <a:endParaRPr lang="en-US" sz="17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845</Words>
  <Application>Microsoft Office PowerPoint</Application>
  <PresentationFormat>Custom</PresentationFormat>
  <Paragraphs>108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Montserrat</vt:lpstr>
      <vt:lpstr>Arial</vt:lpstr>
      <vt:lpstr>Barlow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DHANUSH AKULA</cp:lastModifiedBy>
  <cp:revision>2</cp:revision>
  <dcterms:created xsi:type="dcterms:W3CDTF">2024-09-23T08:19:50Z</dcterms:created>
  <dcterms:modified xsi:type="dcterms:W3CDTF">2024-09-23T08:56:18Z</dcterms:modified>
</cp:coreProperties>
</file>